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Lobster"/>
      <p:regular r:id="rId7"/>
    </p:embeddedFont>
    <p:embeddedFont>
      <p:font typeface="Pacifico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bster-regular.fntdata"/><Relationship Id="rId8" Type="http://schemas.openxmlformats.org/officeDocument/2006/relationships/font" Target="fonts/Pacific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.png"/><Relationship Id="rId22" Type="http://schemas.openxmlformats.org/officeDocument/2006/relationships/image" Target="../media/image5.png"/><Relationship Id="rId21" Type="http://schemas.openxmlformats.org/officeDocument/2006/relationships/hyperlink" Target="https://corpus.maps.arcgis.com/apps/opsdashboard/index.html#/fe742480193d4fff98f7af38c5104cfc" TargetMode="External"/><Relationship Id="rId24" Type="http://schemas.openxmlformats.org/officeDocument/2006/relationships/image" Target="../media/image3.png"/><Relationship Id="rId23" Type="http://schemas.openxmlformats.org/officeDocument/2006/relationships/hyperlink" Target="https://docs.google.com/document/d/1pfQJheWbug6LdcIxI2ugI-E84t9CpuXK-5yKdmbKcqA/edit?usp=sharin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26" Type="http://schemas.openxmlformats.org/officeDocument/2006/relationships/image" Target="../media/image1.png"/><Relationship Id="rId25" Type="http://schemas.openxmlformats.org/officeDocument/2006/relationships/image" Target="../media/image4.png"/><Relationship Id="rId28" Type="http://schemas.openxmlformats.org/officeDocument/2006/relationships/image" Target="../media/image7.png"/><Relationship Id="rId27" Type="http://schemas.openxmlformats.org/officeDocument/2006/relationships/hyperlink" Target="https://www.cdc.gov/handwashing/hand-sanitizer-use.html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docs.google.com/document/d/1ze9ZuaZj_rBnym6I4jkFgiSwlyCtJBNVe6hKVMKD4Gs/edit?usp=sharing" TargetMode="External"/><Relationship Id="rId29" Type="http://schemas.openxmlformats.org/officeDocument/2006/relationships/hyperlink" Target="https://www.coastalbendbloodcenter.org/red-cord-program/" TargetMode="External"/><Relationship Id="rId7" Type="http://schemas.openxmlformats.org/officeDocument/2006/relationships/image" Target="../media/image18.png"/><Relationship Id="rId8" Type="http://schemas.openxmlformats.org/officeDocument/2006/relationships/hyperlink" Target="https://docs.google.com/document/d/1Hpb_p7aF_zulGhGsPPokpismm6_k6mlf0eRFOZz6ktA/edit?usp=sharing" TargetMode="External"/><Relationship Id="rId31" Type="http://schemas.openxmlformats.org/officeDocument/2006/relationships/hyperlink" Target="https://www.coastalbendbloodcenter.org/red-cord-program/" TargetMode="External"/><Relationship Id="rId30" Type="http://schemas.openxmlformats.org/officeDocument/2006/relationships/image" Target="../media/image11.png"/><Relationship Id="rId11" Type="http://schemas.openxmlformats.org/officeDocument/2006/relationships/hyperlink" Target="https://docs.google.com/document/d/1_IoE1JppZf07v5CawYtVGsGFgoQMxJz0FnGULgcOnCU/edit?usp=sharing" TargetMode="External"/><Relationship Id="rId33" Type="http://schemas.openxmlformats.org/officeDocument/2006/relationships/hyperlink" Target="https://dshs.texas.gov/immunize/school/college-requirements.aspx" TargetMode="External"/><Relationship Id="rId10" Type="http://schemas.openxmlformats.org/officeDocument/2006/relationships/image" Target="../media/image12.png"/><Relationship Id="rId32" Type="http://schemas.openxmlformats.org/officeDocument/2006/relationships/hyperlink" Target="https://dshs.texas.gov/immunize/school/school-requirements.aspx" TargetMode="External"/><Relationship Id="rId13" Type="http://schemas.openxmlformats.org/officeDocument/2006/relationships/hyperlink" Target="https://docs.google.com/document/d/1fBLUxGvpY9ajA8b0xj3nE4u9nZERyXNIUQlwoxQPv1Y/edit?usp=sharing" TargetMode="External"/><Relationship Id="rId35" Type="http://schemas.openxmlformats.org/officeDocument/2006/relationships/image" Target="../media/image16.png"/><Relationship Id="rId12" Type="http://schemas.openxmlformats.org/officeDocument/2006/relationships/image" Target="../media/image10.png"/><Relationship Id="rId34" Type="http://schemas.openxmlformats.org/officeDocument/2006/relationships/hyperlink" Target="https://youtu.be/fpXh2XHwMmE" TargetMode="External"/><Relationship Id="rId15" Type="http://schemas.openxmlformats.org/officeDocument/2006/relationships/hyperlink" Target="https://www.cdc.gov/coronavirus/2019-ncov/prevent-getting-sick/how-to-make-cloth-face-covering.html" TargetMode="External"/><Relationship Id="rId37" Type="http://schemas.openxmlformats.org/officeDocument/2006/relationships/hyperlink" Target="mailto:kathleen.davis@ccisd.us" TargetMode="External"/><Relationship Id="rId14" Type="http://schemas.openxmlformats.org/officeDocument/2006/relationships/image" Target="../media/image2.png"/><Relationship Id="rId36" Type="http://schemas.openxmlformats.org/officeDocument/2006/relationships/hyperlink" Target="https://youtu.be/fpXh2XHwMmE" TargetMode="External"/><Relationship Id="rId17" Type="http://schemas.openxmlformats.org/officeDocument/2006/relationships/hyperlink" Target="https://docs.google.com/document/d/1FmZThncYGeELZALrXYN4pBAi_XQXea_u4dlARrLW7a4/edit?usp=sharing" TargetMode="External"/><Relationship Id="rId16" Type="http://schemas.openxmlformats.org/officeDocument/2006/relationships/image" Target="../media/image15.png"/><Relationship Id="rId19" Type="http://schemas.openxmlformats.org/officeDocument/2006/relationships/hyperlink" Target="https://www.cdc.gov/handwashing/hand-sanitizer-use.html" TargetMode="External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968650" y="1127350"/>
            <a:ext cx="1104600" cy="9936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1400" y="1771650"/>
            <a:ext cx="132985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2175" y="2120900"/>
            <a:ext cx="1641476" cy="164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8850" y="485763"/>
            <a:ext cx="577849" cy="57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8750" y="441209"/>
            <a:ext cx="666975" cy="6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05825" y="1457402"/>
            <a:ext cx="315250" cy="3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63275" y="269598"/>
            <a:ext cx="838575" cy="83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pipen Logos" id="61" name="Google Shape;61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8750" y="1243800"/>
            <a:ext cx="990100" cy="3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058525" y="1271500"/>
            <a:ext cx="666974" cy="3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4253840">
            <a:off x="976747" y="1550246"/>
            <a:ext cx="411590" cy="82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19600" y="3011675"/>
            <a:ext cx="4667251" cy="21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 rot="-9">
            <a:off x="1859087" y="1732000"/>
            <a:ext cx="491011" cy="38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299226" y="2387013"/>
            <a:ext cx="1104723" cy="1109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67" name="Google Shape;67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237825" y="1491813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4572000" y="2985375"/>
            <a:ext cx="105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26">
            <a:alphaModFix/>
          </a:blip>
          <a:srcRect b="50986" l="0" r="0" t="3444"/>
          <a:stretch/>
        </p:blipFill>
        <p:spPr>
          <a:xfrm>
            <a:off x="6237825" y="980100"/>
            <a:ext cx="2254175" cy="6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616741" y="2450635"/>
            <a:ext cx="491000" cy="98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2350112" y="2328600"/>
            <a:ext cx="781062" cy="11334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>
            <a:hlinkClick r:id="rId31"/>
          </p:cNvPr>
          <p:cNvSpPr txBox="1"/>
          <p:nvPr/>
        </p:nvSpPr>
        <p:spPr>
          <a:xfrm>
            <a:off x="2407188" y="2606437"/>
            <a:ext cx="6669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mpact"/>
                <a:ea typeface="Impact"/>
                <a:cs typeface="Impact"/>
                <a:sym typeface="Impact"/>
              </a:rPr>
              <a:t>RED</a:t>
            </a:r>
            <a:endParaRPr sz="10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mpact"/>
                <a:ea typeface="Impact"/>
                <a:cs typeface="Impact"/>
                <a:sym typeface="Impact"/>
              </a:rPr>
              <a:t>CORD</a:t>
            </a:r>
            <a:endParaRPr sz="10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mpact"/>
                <a:ea typeface="Impact"/>
                <a:cs typeface="Impact"/>
                <a:sym typeface="Impact"/>
              </a:rPr>
              <a:t>HERO</a:t>
            </a:r>
            <a:endParaRPr sz="1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3" name="Google Shape;73;p13">
            <a:hlinkClick r:id="rId32"/>
          </p:cNvPr>
          <p:cNvSpPr txBox="1"/>
          <p:nvPr/>
        </p:nvSpPr>
        <p:spPr>
          <a:xfrm>
            <a:off x="4864550" y="1641463"/>
            <a:ext cx="6669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latin typeface="Pacifico"/>
                <a:ea typeface="Pacifico"/>
                <a:cs typeface="Pacifico"/>
                <a:sym typeface="Pacifico"/>
              </a:rPr>
              <a:t>High </a:t>
            </a:r>
            <a:endParaRPr b="1" sz="1000" u="sng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latin typeface="Pacifico"/>
                <a:ea typeface="Pacifico"/>
                <a:cs typeface="Pacifico"/>
                <a:sym typeface="Pacifico"/>
              </a:rPr>
              <a:t>School</a:t>
            </a:r>
            <a:endParaRPr b="1" sz="1000" u="sng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4" name="Google Shape;74;p13">
            <a:hlinkClick r:id="rId33"/>
          </p:cNvPr>
          <p:cNvSpPr txBox="1"/>
          <p:nvPr/>
        </p:nvSpPr>
        <p:spPr>
          <a:xfrm>
            <a:off x="5430000" y="1686750"/>
            <a:ext cx="666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latin typeface="Pacifico"/>
                <a:ea typeface="Pacifico"/>
                <a:cs typeface="Pacifico"/>
                <a:sym typeface="Pacifico"/>
              </a:rPr>
              <a:t>College</a:t>
            </a:r>
            <a:endParaRPr b="1" sz="1000" u="sng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4864550" y="1063588"/>
            <a:ext cx="10863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REQUIRED</a:t>
            </a:r>
            <a:endParaRPr sz="1300" u="sng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IMMUNIZATIO</a:t>
            </a:r>
            <a:r>
              <a:rPr lang="en" sz="1000" u="sng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N</a:t>
            </a:r>
            <a:r>
              <a:rPr lang="en" sz="1000" u="sng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S </a:t>
            </a:r>
            <a:endParaRPr sz="1000" u="sng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for</a:t>
            </a:r>
            <a:endParaRPr sz="1500"/>
          </a:p>
        </p:txBody>
      </p:sp>
      <p:pic>
        <p:nvPicPr>
          <p:cNvPr id="76" name="Google Shape;76;p13">
            <a:hlinkClick r:id="rId34"/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440006" y="2481640"/>
            <a:ext cx="577851" cy="91998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>
            <a:hlinkClick r:id="rId36"/>
          </p:cNvPr>
          <p:cNvSpPr txBox="1"/>
          <p:nvPr/>
        </p:nvSpPr>
        <p:spPr>
          <a:xfrm>
            <a:off x="1424025" y="2985375"/>
            <a:ext cx="66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bster"/>
                <a:ea typeface="Lobster"/>
                <a:cs typeface="Lobster"/>
                <a:sym typeface="Lobster"/>
              </a:rPr>
              <a:t>SOAP</a:t>
            </a:r>
            <a:endParaRPr sz="1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476300" y="3715050"/>
            <a:ext cx="3927655" cy="10637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Lobster"/>
              </a:rPr>
              <a:t>Click around the clinic for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Lobster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Lobster"/>
              </a:rPr>
              <a:t>information and forms!</a:t>
            </a:r>
          </a:p>
        </p:txBody>
      </p:sp>
      <p:sp>
        <p:nvSpPr>
          <p:cNvPr id="79" name="Google Shape;79;p13"/>
          <p:cNvSpPr txBox="1"/>
          <p:nvPr/>
        </p:nvSpPr>
        <p:spPr>
          <a:xfrm>
            <a:off x="6121400" y="1821150"/>
            <a:ext cx="12483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00"/>
                </a:solidFill>
              </a:rPr>
              <a:t>Contact Nurse Kathy</a:t>
            </a:r>
            <a:endParaRPr b="1" sz="7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 u="sng">
                <a:solidFill>
                  <a:srgbClr val="FFFF00"/>
                </a:solidFill>
                <a:hlinkClick r:id="rId37"/>
              </a:rPr>
              <a:t>kathleen.davis@ccisd.us</a:t>
            </a:r>
            <a:endParaRPr b="1" sz="7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00"/>
                </a:solidFill>
              </a:rPr>
              <a:t>361-698-2431</a:t>
            </a:r>
            <a:endParaRPr b="1" sz="7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00"/>
                </a:solidFill>
              </a:rPr>
              <a:t>Or look for me on Canvas</a:t>
            </a:r>
            <a:r>
              <a:rPr b="1" lang="en" sz="700">
                <a:solidFill>
                  <a:srgbClr val="D9D9D9"/>
                </a:solidFill>
              </a:rPr>
              <a:t>!</a:t>
            </a:r>
            <a:endParaRPr b="1" sz="70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